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81" r:id="rId2"/>
    <p:sldId id="257" r:id="rId3"/>
    <p:sldId id="258" r:id="rId4"/>
    <p:sldId id="259" r:id="rId5"/>
    <p:sldId id="260" r:id="rId6"/>
    <p:sldId id="261" r:id="rId7"/>
    <p:sldId id="262" r:id="rId8"/>
    <p:sldId id="286" r:id="rId9"/>
    <p:sldId id="282" r:id="rId10"/>
    <p:sldId id="290" r:id="rId11"/>
    <p:sldId id="263" r:id="rId12"/>
    <p:sldId id="283" r:id="rId13"/>
    <p:sldId id="287" r:id="rId14"/>
    <p:sldId id="264" r:id="rId15"/>
    <p:sldId id="291" r:id="rId16"/>
    <p:sldId id="265" r:id="rId17"/>
    <p:sldId id="266" r:id="rId18"/>
    <p:sldId id="267" r:id="rId19"/>
    <p:sldId id="293" r:id="rId20"/>
    <p:sldId id="278" r:id="rId21"/>
    <p:sldId id="268" r:id="rId22"/>
    <p:sldId id="269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1CCE3E"/>
    <a:srgbClr val="CC0066"/>
    <a:srgbClr val="002CB8"/>
    <a:srgbClr val="336600"/>
    <a:srgbClr val="003300"/>
    <a:srgbClr val="2B7589"/>
    <a:srgbClr val="22682F"/>
    <a:srgbClr val="66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387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jpeg"/><Relationship Id="rId1" Type="http://schemas.openxmlformats.org/officeDocument/2006/relationships/image" Target="../media/image10.wmf"/><Relationship Id="rId6" Type="http://schemas.openxmlformats.org/officeDocument/2006/relationships/image" Target="../media/image15.jpeg"/><Relationship Id="rId5" Type="http://schemas.openxmlformats.org/officeDocument/2006/relationships/image" Target="../media/image14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2.wmf"/><Relationship Id="rId1" Type="http://schemas.openxmlformats.org/officeDocument/2006/relationships/image" Target="../media/image26.jpeg"/><Relationship Id="rId6" Type="http://schemas.openxmlformats.org/officeDocument/2006/relationships/image" Target="../media/image27.wmf"/><Relationship Id="rId5" Type="http://schemas.openxmlformats.org/officeDocument/2006/relationships/image" Target="../media/image16.wmf"/><Relationship Id="rId4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FAA2E-7F83-4D19-B61D-4363DA02A18D}" type="datetimeFigureOut">
              <a:rPr lang="en-US" smtClean="0"/>
              <a:pPr/>
              <a:t>19-Nov-16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59133-AAE7-416E-9FF2-616DBBE04E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59133-AAE7-416E-9FF2-616DBBE04EE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59133-AAE7-416E-9FF2-616DBBE04EE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19-Nov-16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19-Nov-16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19-Nov-16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19-Nov-16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19-Nov-16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19-Nov-16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19-Nov-16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19-Nov-16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19-Nov-16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19-Nov-16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19-Nov-16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81939-1B73-4263-AFEB-4707151F2614}" type="datetimeFigureOut">
              <a:rPr lang="en-US" smtClean="0"/>
              <a:pPr/>
              <a:t>19-Nov-16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6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5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6.xml"/><Relationship Id="rId1" Type="http://schemas.openxmlformats.org/officeDocument/2006/relationships/video" Target="file:///E:\Boyle's%20Law%20(Animation).mp4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6.xml"/><Relationship Id="rId1" Type="http://schemas.openxmlformats.org/officeDocument/2006/relationships/video" Target="file:///E:\AVI%20Charles'%20Law%20demo%20animation.mp4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png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3600" y="2209800"/>
            <a:ext cx="52578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¯^</a:t>
            </a:r>
            <a:r>
              <a:rPr lang="en-US" sz="15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vMZg</a:t>
            </a:r>
            <a:endParaRPr lang="en-US" sz="150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cwi‡ek imvqb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utonnyMJ" pitchFamily="2" charset="0"/>
              <a:ea typeface="+mj-ea"/>
              <a:cs typeface="SutonnyMJ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4478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e‡q‡ji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Pvj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©‡mi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M¨v‡mi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AvPiYwfwËK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Av‡iv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ywU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m¤úK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mgxKiY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cvIqv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hvq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h_v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-</a:t>
            </a:r>
            <a:endParaRPr lang="en-US" sz="40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524071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1| </a:t>
            </a:r>
            <a:r>
              <a:rPr lang="en-US" sz="4400" b="1" i="1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e‡qj</a:t>
            </a:r>
            <a:r>
              <a:rPr lang="en-US" sz="4400" b="1" i="1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400" b="1" i="1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Pvj</a:t>
            </a:r>
            <a:r>
              <a:rPr lang="en-US" sz="4400" b="1" i="1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©‡mi </a:t>
            </a:r>
            <a:r>
              <a:rPr lang="en-US" sz="4400" b="1" i="1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m~Î</a:t>
            </a:r>
            <a:r>
              <a:rPr lang="en-US" sz="4400" b="1" i="1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sz="4400" b="1" i="1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mgš^q</a:t>
            </a:r>
            <a:r>
              <a:rPr lang="en-US" sz="4400" b="1" i="1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m~Î</a:t>
            </a:r>
            <a:endParaRPr lang="en-US" sz="4400" b="1" i="1" dirty="0" smtClean="0">
              <a:solidFill>
                <a:schemeClr val="accent2">
                  <a:lumMod val="7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pPr lvl="0"/>
            <a:endParaRPr lang="en-US" sz="4400" b="1" i="1" dirty="0" smtClean="0">
              <a:solidFill>
                <a:srgbClr val="002CB8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4400" dirty="0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2| †M-</a:t>
            </a:r>
            <a:r>
              <a:rPr lang="en-US" sz="4400" dirty="0" err="1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jymv‡Ki</a:t>
            </a:r>
            <a:r>
              <a:rPr lang="en-US" sz="4400" dirty="0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Pv‡ci</a:t>
            </a:r>
            <a:r>
              <a:rPr lang="en-US" sz="4400" dirty="0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m~Î</a:t>
            </a:r>
            <a:endParaRPr lang="en-US" sz="4400" dirty="0">
              <a:solidFill>
                <a:srgbClr val="002CB8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1066800"/>
            <a:ext cx="9144000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1| </a:t>
            </a:r>
            <a:r>
              <a:rPr lang="en-US" sz="32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e‡qj</a:t>
            </a:r>
            <a:r>
              <a:rPr lang="en-US" sz="32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2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Pvj</a:t>
            </a:r>
            <a:r>
              <a:rPr lang="en-US" sz="32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©‡mi </a:t>
            </a:r>
            <a:r>
              <a:rPr lang="en-US" sz="32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m~Î</a:t>
            </a:r>
            <a:r>
              <a:rPr lang="en-US" sz="32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sz="32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mgš^q</a:t>
            </a:r>
            <a:r>
              <a:rPr lang="en-US" sz="32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m~Î</a:t>
            </a:r>
            <a:endParaRPr kumimoji="0" lang="en-US" sz="32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" y="1752600"/>
            <a:ext cx="3276600" cy="707886"/>
          </a:xfrm>
          <a:prstGeom prst="rect">
            <a:avLst/>
          </a:prstGeom>
          <a:gradFill flip="none" rotWithShape="1">
            <a:gsLst>
              <a:gs pos="0">
                <a:srgbClr val="CC0066">
                  <a:tint val="66000"/>
                  <a:satMod val="160000"/>
                </a:srgbClr>
              </a:gs>
              <a:gs pos="50000">
                <a:srgbClr val="CC0066">
                  <a:tint val="44500"/>
                  <a:satMod val="160000"/>
                </a:srgbClr>
              </a:gs>
              <a:gs pos="100000">
                <a:srgbClr val="CC0066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e‡q‡ji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g‡Z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400" y="3200400"/>
            <a:ext cx="3200400" cy="70788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tx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tx2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Pvj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©‡mi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g‡Z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4000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7889" name="Equation" r:id="rId3" imgW="114120" imgH="215640" progId="Equation.3">
              <p:embed/>
            </p:oleObj>
          </a:graphicData>
        </a:graphic>
      </p:graphicFrame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3657600" y="3200400"/>
          <a:ext cx="1524000" cy="685800"/>
        </p:xfrm>
        <a:graphic>
          <a:graphicData uri="http://schemas.openxmlformats.org/presentationml/2006/ole">
            <p:oleObj spid="_x0000_s37893" name="Equation" r:id="rId4" imgW="317160" imgH="164880" progId="Equation.3">
              <p:embed/>
            </p:oleObj>
          </a:graphicData>
        </a:graphic>
      </p:graphicFrame>
      <p:graphicFrame>
        <p:nvGraphicFramePr>
          <p:cNvPr id="37898" name="Object 10"/>
          <p:cNvGraphicFramePr>
            <a:graphicFrameLocks noChangeAspect="1"/>
          </p:cNvGraphicFramePr>
          <p:nvPr/>
        </p:nvGraphicFramePr>
        <p:xfrm>
          <a:off x="2362200" y="5562600"/>
          <a:ext cx="2209800" cy="990600"/>
        </p:xfrm>
        <a:graphic>
          <a:graphicData uri="http://schemas.openxmlformats.org/presentationml/2006/ole">
            <p:oleObj spid="_x0000_s37898" name="Equation" r:id="rId5" imgW="685800" imgH="393480" progId="Equation.3">
              <p:embed/>
            </p:oleObj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1600200" y="56388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705600" y="2209800"/>
            <a:ext cx="213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PV = KT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19800" y="2209800"/>
            <a:ext cx="76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6172200" y="4343400"/>
          <a:ext cx="2590800" cy="1447800"/>
        </p:xfrm>
        <a:graphic>
          <a:graphicData uri="http://schemas.openxmlformats.org/presentationml/2006/ole">
            <p:oleObj spid="_x0000_s37901" name="Equation" r:id="rId6" imgW="838080" imgH="393480" progId="Equation.3">
              <p:embed/>
            </p:oleObj>
          </a:graphicData>
        </a:graphic>
      </p:graphicFrame>
      <p:graphicFrame>
        <p:nvGraphicFramePr>
          <p:cNvPr id="37902" name="Object 14"/>
          <p:cNvGraphicFramePr>
            <a:graphicFrameLocks noChangeAspect="1"/>
          </p:cNvGraphicFramePr>
          <p:nvPr/>
        </p:nvGraphicFramePr>
        <p:xfrm>
          <a:off x="3657600" y="1752600"/>
          <a:ext cx="1600200" cy="762000"/>
        </p:xfrm>
        <a:graphic>
          <a:graphicData uri="http://schemas.openxmlformats.org/presentationml/2006/ole">
            <p:oleObj spid="_x0000_s37902" name="Equation" r:id="rId7" imgW="380880" imgH="393480" progId="Equation.3">
              <p:embed/>
            </p:oleObj>
          </a:graphicData>
        </a:graphic>
      </p:graphicFrame>
      <p:sp>
        <p:nvSpPr>
          <p:cNvPr id="19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cwi‡ek imvqb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utonnyMJ" pitchFamily="2" charset="0"/>
              <a:ea typeface="+mj-ea"/>
              <a:cs typeface="SutonnyMJ" pitchFamily="2" charset="0"/>
            </a:endParaRPr>
          </a:p>
        </p:txBody>
      </p:sp>
      <p:graphicFrame>
        <p:nvGraphicFramePr>
          <p:cNvPr id="37903" name="Object 15"/>
          <p:cNvGraphicFramePr>
            <a:graphicFrameLocks noChangeAspect="1"/>
          </p:cNvGraphicFramePr>
          <p:nvPr/>
        </p:nvGraphicFramePr>
        <p:xfrm>
          <a:off x="1676400" y="4267200"/>
          <a:ext cx="2819400" cy="1143000"/>
        </p:xfrm>
        <a:graphic>
          <a:graphicData uri="http://schemas.openxmlformats.org/presentationml/2006/ole">
            <p:oleObj spid="_x0000_s37903" name="Equation" r:id="rId8" imgW="736560" imgH="393480" progId="Equation.3">
              <p:embed/>
            </p:oleObj>
          </a:graphicData>
        </a:graphic>
      </p:graphicFrame>
      <p:graphicFrame>
        <p:nvGraphicFramePr>
          <p:cNvPr id="37904" name="Object 16"/>
          <p:cNvGraphicFramePr>
            <a:graphicFrameLocks noChangeAspect="1"/>
          </p:cNvGraphicFramePr>
          <p:nvPr/>
        </p:nvGraphicFramePr>
        <p:xfrm>
          <a:off x="6781800" y="2895600"/>
          <a:ext cx="2133600" cy="914400"/>
        </p:xfrm>
        <a:graphic>
          <a:graphicData uri="http://schemas.openxmlformats.org/presentationml/2006/ole">
            <p:oleObj spid="_x0000_s37904" name="Equation" r:id="rId9" imgW="736560" imgH="393480" progId="Equation.3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6019800" y="3200400"/>
            <a:ext cx="76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3086100" y="4229100"/>
            <a:ext cx="480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3238500" y="4228306"/>
            <a:ext cx="480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4" grpId="0" animBg="1"/>
      <p:bldP spid="22" grpId="0"/>
      <p:bldP spid="23" grpId="0"/>
      <p:bldP spid="24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2058969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w¯’i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AvqZ‡bi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wbw`©ó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cwigv‡b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M¨v‡mi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cÖhy³ </a:t>
            </a:r>
            <a:r>
              <a:rPr lang="en-US" sz="4000" u="sng" dirty="0" err="1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Pvc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M¨v‡mi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Kjwf‡bi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u="sng" dirty="0" err="1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ZvcgvÎvi</a:t>
            </a:r>
            <a:r>
              <a:rPr lang="en-US" sz="4000" u="sng" dirty="0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u="sng" dirty="0" err="1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mgvbycvwZK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|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5400" b="1" i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2|</a:t>
            </a:r>
            <a:r>
              <a:rPr lang="en-US" sz="5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†M-</a:t>
            </a:r>
            <a:r>
              <a:rPr lang="en-US" sz="5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jymv‡Ki</a:t>
            </a:r>
            <a:r>
              <a:rPr lang="en-US" sz="5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Pv‡ci</a:t>
            </a:r>
            <a:r>
              <a:rPr lang="en-US" sz="5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m~Î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41148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MvwYwZKfv‡e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7105" name="Object 1"/>
          <p:cNvGraphicFramePr>
            <a:graphicFrameLocks noChangeAspect="1"/>
          </p:cNvGraphicFramePr>
          <p:nvPr/>
        </p:nvGraphicFramePr>
        <p:xfrm>
          <a:off x="3429001" y="4191000"/>
          <a:ext cx="1981199" cy="702453"/>
        </p:xfrm>
        <a:graphic>
          <a:graphicData uri="http://schemas.openxmlformats.org/presentationml/2006/ole">
            <p:oleObj spid="_x0000_s47105" name="Equation" r:id="rId3" imgW="342720" imgH="164880" progId="Equation.3">
              <p:embed/>
            </p:oleObj>
          </a:graphicData>
        </a:graphic>
      </p:graphicFrame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3418114" y="4953000"/>
          <a:ext cx="1915886" cy="609600"/>
        </p:xfrm>
        <a:graphic>
          <a:graphicData uri="http://schemas.openxmlformats.org/presentationml/2006/ole">
            <p:oleObj spid="_x0000_s47106" name="Equation" r:id="rId4" imgW="520560" imgH="152280" progId="Equation.3">
              <p:embed/>
            </p:oleObj>
          </a:graphicData>
        </a:graphic>
      </p:graphicFrame>
      <p:graphicFrame>
        <p:nvGraphicFramePr>
          <p:cNvPr id="47107" name="Object 3"/>
          <p:cNvGraphicFramePr>
            <a:graphicFrameLocks noChangeAspect="1"/>
          </p:cNvGraphicFramePr>
          <p:nvPr/>
        </p:nvGraphicFramePr>
        <p:xfrm>
          <a:off x="3352800" y="5710767"/>
          <a:ext cx="2209800" cy="918633"/>
        </p:xfrm>
        <a:graphic>
          <a:graphicData uri="http://schemas.openxmlformats.org/presentationml/2006/ole">
            <p:oleObj spid="_x0000_s47107" name="Equation" r:id="rId5" imgW="457200" imgH="393480" progId="Equation.3">
              <p:embed/>
            </p:oleObj>
          </a:graphicData>
        </a:graphic>
      </p:graphicFrame>
      <p:sp>
        <p:nvSpPr>
          <p:cNvPr id="11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cwi‡ek imvqb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utonnyMJ" pitchFamily="2" charset="0"/>
              <a:ea typeface="+mj-ea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47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5400" b="1" i="1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A¨v‡fvMv‡Wªvi</a:t>
            </a:r>
            <a:r>
              <a:rPr kumimoji="0" lang="en-US" sz="54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54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m~Î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2257961"/>
            <a:ext cx="7772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w¯’i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ZvcgvÎv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Pv‡c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Av`k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M¨v‡mi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mgAvqZ‡b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u="sng" dirty="0" err="1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mgmsL¨K</a:t>
            </a:r>
            <a:r>
              <a:rPr lang="en-US" sz="4000" u="sng" dirty="0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u="sng" dirty="0" err="1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KYv</a:t>
            </a:r>
            <a:r>
              <a:rPr lang="en-US" sz="4000" u="sng" dirty="0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u="sng" dirty="0" err="1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4000" u="sng" dirty="0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u="sng" dirty="0" err="1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gvj</a:t>
            </a:r>
            <a:r>
              <a:rPr lang="en-US" sz="4000" u="sng" dirty="0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sz="4000" u="sng" dirty="0" err="1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40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2672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MvwYwZKfv‡e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2227" name="Object 3"/>
          <p:cNvGraphicFramePr>
            <a:graphicFrameLocks noChangeAspect="1"/>
          </p:cNvGraphicFramePr>
          <p:nvPr/>
        </p:nvGraphicFramePr>
        <p:xfrm>
          <a:off x="3411415" y="4648200"/>
          <a:ext cx="779585" cy="533400"/>
        </p:xfrm>
        <a:graphic>
          <a:graphicData uri="http://schemas.openxmlformats.org/presentationml/2006/ole">
            <p:oleObj spid="_x0000_s52227" name="Equation" r:id="rId3" imgW="241200" imgH="16488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343400" y="4488359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52800" y="5144869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V=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2229" name="Object 5"/>
          <p:cNvGraphicFramePr>
            <a:graphicFrameLocks noChangeAspect="1"/>
          </p:cNvGraphicFramePr>
          <p:nvPr/>
        </p:nvGraphicFramePr>
        <p:xfrm>
          <a:off x="3505200" y="5715000"/>
          <a:ext cx="1066800" cy="918633"/>
        </p:xfrm>
        <a:graphic>
          <a:graphicData uri="http://schemas.openxmlformats.org/presentationml/2006/ole">
            <p:oleObj spid="_x0000_s52229" name="Equation" r:id="rId4" imgW="457200" imgH="393480" progId="Equation.3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648200" y="58674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= 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aªæeK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4502150" y="3365500"/>
          <a:ext cx="139700" cy="127000"/>
        </p:xfrm>
        <a:graphic>
          <a:graphicData uri="http://schemas.openxmlformats.org/presentationml/2006/ole">
            <p:oleObj spid="_x0000_s52230" name="Equation" r:id="rId5" imgW="139680" imgH="126720" progId="Equation.3">
              <p:embed/>
            </p:oleObj>
          </a:graphicData>
        </a:graphic>
      </p:graphicFrame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2749550" y="5943600"/>
          <a:ext cx="527050" cy="381000"/>
        </p:xfrm>
        <a:graphic>
          <a:graphicData uri="http://schemas.openxmlformats.org/presentationml/2006/ole">
            <p:oleObj spid="_x0000_s52231" name="Equation" r:id="rId6" imgW="139680" imgH="126720" progId="Equation.3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514600" y="51054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cwi‡ek imvqb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utonnyMJ" pitchFamily="2" charset="0"/>
              <a:ea typeface="+mj-ea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9" grpId="0"/>
      <p:bldP spid="10" grpId="0"/>
      <p:bldP spid="13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5400" b="1" i="1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cÖ_g</a:t>
            </a:r>
            <a:r>
              <a:rPr kumimoji="0" lang="en-US" sz="54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54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av‡ci</a:t>
            </a:r>
            <a:r>
              <a:rPr kumimoji="0" lang="en-US" sz="54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54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g~j¨vqb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2888159"/>
            <a:ext cx="746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1</a:t>
            </a: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e‡q‡ji</a:t>
            </a: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m~ÎwU</a:t>
            </a: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wee„wZ</a:t>
            </a: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4400" dirty="0">
              <a:solidFill>
                <a:schemeClr val="accent2">
                  <a:lumMod val="75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4335959"/>
            <a:ext cx="7848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2</a:t>
            </a:r>
            <a:r>
              <a:rPr lang="en-US" sz="4400" dirty="0" smtClean="0">
                <a:solidFill>
                  <a:srgbClr val="22682F"/>
                </a:solidFill>
                <a:latin typeface="Times New Roman" pitchFamily="18" charset="0"/>
                <a:cs typeface="Times New Roman" pitchFamily="18" charset="0"/>
              </a:rPr>
              <a:t>. V </a:t>
            </a:r>
            <a:r>
              <a:rPr lang="en-US" sz="4400" dirty="0" err="1" smtClean="0">
                <a:solidFill>
                  <a:srgbClr val="22682F"/>
                </a:solidFill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sz="4400" dirty="0" smtClean="0">
                <a:solidFill>
                  <a:srgbClr val="22682F"/>
                </a:solidFill>
                <a:latin typeface="Times New Roman" pitchFamily="18" charset="0"/>
                <a:cs typeface="Times New Roman" pitchFamily="18" charset="0"/>
              </a:rPr>
              <a:t> T </a:t>
            </a:r>
            <a:r>
              <a:rPr lang="en-US" sz="4400" dirty="0" err="1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MÖvdwU</a:t>
            </a:r>
            <a:r>
              <a:rPr lang="en-US" sz="44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AsKb</a:t>
            </a:r>
            <a:r>
              <a:rPr lang="en-US" sz="44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sz="44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4400" dirty="0">
              <a:solidFill>
                <a:srgbClr val="22682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cwi‡ek imvqb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utonnyMJ" pitchFamily="2" charset="0"/>
              <a:ea typeface="+mj-ea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9" grpId="1"/>
      <p:bldP spid="10" grpId="0"/>
      <p:bldP spid="10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5400" b="1" i="1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cÖ_g</a:t>
            </a:r>
            <a:r>
              <a:rPr kumimoji="0" lang="en-US" sz="54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54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av‡ci</a:t>
            </a:r>
            <a:r>
              <a:rPr kumimoji="0" lang="en-US" sz="54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54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g~j¨vqb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cwi‡ek imvqb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utonnyMJ" pitchFamily="2" charset="0"/>
              <a:ea typeface="+mj-ea"/>
              <a:cs typeface="SutonnyMJ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2888159"/>
            <a:ext cx="746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1</a:t>
            </a: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e‡q‡ji</a:t>
            </a: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m~ÎwU</a:t>
            </a: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wee„wZ</a:t>
            </a: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4400" dirty="0">
              <a:solidFill>
                <a:schemeClr val="accent2">
                  <a:lumMod val="75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4335959"/>
            <a:ext cx="7848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2</a:t>
            </a:r>
            <a:r>
              <a:rPr lang="en-US" sz="4400" dirty="0" smtClean="0">
                <a:solidFill>
                  <a:srgbClr val="22682F"/>
                </a:solidFill>
                <a:latin typeface="Times New Roman" pitchFamily="18" charset="0"/>
                <a:cs typeface="Times New Roman" pitchFamily="18" charset="0"/>
              </a:rPr>
              <a:t>. V </a:t>
            </a:r>
            <a:r>
              <a:rPr lang="en-US" sz="4400" dirty="0" err="1" smtClean="0">
                <a:solidFill>
                  <a:srgbClr val="22682F"/>
                </a:solidFill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sz="4400" dirty="0" smtClean="0">
                <a:solidFill>
                  <a:srgbClr val="22682F"/>
                </a:solidFill>
                <a:latin typeface="Times New Roman" pitchFamily="18" charset="0"/>
                <a:cs typeface="Times New Roman" pitchFamily="18" charset="0"/>
              </a:rPr>
              <a:t> T </a:t>
            </a:r>
            <a:r>
              <a:rPr lang="en-US" sz="4400" dirty="0" err="1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MÖvdwU</a:t>
            </a:r>
            <a:r>
              <a:rPr lang="en-US" sz="44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AsKb</a:t>
            </a:r>
            <a:r>
              <a:rPr lang="en-US" sz="44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sz="44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4400" dirty="0">
              <a:solidFill>
                <a:srgbClr val="22682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37160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137160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5400" b="1" i="1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Av`k</a:t>
            </a:r>
            <a:r>
              <a:rPr kumimoji="0" lang="en-US" sz="5400" b="1" i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©</a:t>
            </a:r>
            <a:r>
              <a:rPr kumimoji="0" lang="en-US" sz="54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54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M¨vm</a:t>
            </a:r>
            <a:r>
              <a:rPr kumimoji="0" lang="en-US" sz="54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54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mgxKiY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2362200"/>
            <a:ext cx="4267200" cy="70788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e‡q‡ji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g‡Z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9600" y="3424535"/>
            <a:ext cx="4267200" cy="707886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Pvj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©‡mi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g‡Z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,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5800" y="4488359"/>
            <a:ext cx="4191000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A¨v‡fvMv‡Wªvi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m~Î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g‡Z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5791200" y="4648200"/>
          <a:ext cx="779585" cy="533400"/>
        </p:xfrm>
        <a:graphic>
          <a:graphicData uri="http://schemas.openxmlformats.org/presentationml/2006/ole">
            <p:oleObj spid="_x0000_s50177" name="Equation" r:id="rId3" imgW="241200" imgH="164880" progId="Equation.3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705600" y="4488359"/>
            <a:ext cx="533400" cy="769441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/>
        </p:nvGraphicFramePr>
        <p:xfrm>
          <a:off x="5715000" y="3645197"/>
          <a:ext cx="838200" cy="465138"/>
        </p:xfrm>
        <a:graphic>
          <a:graphicData uri="http://schemas.openxmlformats.org/presentationml/2006/ole">
            <p:oleObj spid="_x0000_s50178" name="Equation" r:id="rId5" imgW="317160" imgH="164880" progId="Equation.3">
              <p:embed/>
            </p:oleObj>
          </a:graphicData>
        </a:graphic>
      </p:graphicFrame>
      <p:graphicFrame>
        <p:nvGraphicFramePr>
          <p:cNvPr id="50179" name="Object 3"/>
          <p:cNvGraphicFramePr>
            <a:graphicFrameLocks noChangeAspect="1"/>
          </p:cNvGraphicFramePr>
          <p:nvPr/>
        </p:nvGraphicFramePr>
        <p:xfrm>
          <a:off x="5715000" y="2341562"/>
          <a:ext cx="1066800" cy="935038"/>
        </p:xfrm>
        <a:graphic>
          <a:graphicData uri="http://schemas.openxmlformats.org/presentationml/2006/ole">
            <p:oleObj spid="_x0000_s50179" name="Equation" r:id="rId6" imgW="380880" imgH="393480" progId="Equation.3">
              <p:embed/>
            </p:oleObj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7543800" y="2590800"/>
            <a:ext cx="1600200" cy="46166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n, T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aªæeK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20000" y="3729335"/>
            <a:ext cx="1447800" cy="461665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n, P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aªæeK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20000" y="4716959"/>
            <a:ext cx="1447800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P, T </a:t>
            </a:r>
            <a:r>
              <a:rPr lang="en-US" sz="2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aªæeK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800" y="5511225"/>
            <a:ext cx="4191000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wZbwU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m~Î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mgwš^Z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cvB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</p:txBody>
      </p:sp>
      <p:graphicFrame>
        <p:nvGraphicFramePr>
          <p:cNvPr id="50181" name="Object 5"/>
          <p:cNvGraphicFramePr>
            <a:graphicFrameLocks noChangeAspect="1"/>
          </p:cNvGraphicFramePr>
          <p:nvPr/>
        </p:nvGraphicFramePr>
        <p:xfrm>
          <a:off x="5867400" y="5486400"/>
          <a:ext cx="990600" cy="853017"/>
        </p:xfrm>
        <a:graphic>
          <a:graphicData uri="http://schemas.openxmlformats.org/presentationml/2006/ole">
            <p:oleObj spid="_x0000_s50181" name="Equation" r:id="rId7" imgW="457200" imgH="393480" progId="Equation.3">
              <p:embed/>
            </p:oleObj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7696200" y="5715000"/>
            <a:ext cx="13716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n, P, T </a:t>
            </a:r>
            <a:r>
              <a:rPr lang="en-US" sz="2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PjK</a:t>
            </a:r>
            <a:endParaRPr lang="en-US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cwi‡ek imvqb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utonnyMJ" pitchFamily="2" charset="0"/>
              <a:ea typeface="+mj-ea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676400" y="2524780"/>
            <a:ext cx="2209800" cy="58477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PV =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nRT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519178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GLv‡b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†K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mve©Rwbb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M¨vm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aªæeK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†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gvjvi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M¨vm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aªyeK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36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0" y="2463225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US" dirty="0"/>
          </a:p>
        </p:txBody>
      </p:sp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1661652" y="3581400"/>
          <a:ext cx="1691148" cy="1219200"/>
        </p:xfrm>
        <a:graphic>
          <a:graphicData uri="http://schemas.openxmlformats.org/presentationml/2006/ole">
            <p:oleObj spid="_x0000_s49155" name="Equation" r:id="rId4" imgW="545760" imgH="393480" progId="Equation.3">
              <p:embed/>
            </p:oleObj>
          </a:graphicData>
        </a:graphic>
      </p:graphicFrame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5400" b="1" i="1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Av`k</a:t>
            </a:r>
            <a:r>
              <a:rPr kumimoji="0" lang="en-US" sz="5400" b="1" i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©</a:t>
            </a:r>
            <a:r>
              <a:rPr kumimoji="0" lang="en-US" sz="54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54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M¨vm</a:t>
            </a:r>
            <a:r>
              <a:rPr kumimoji="0" lang="en-US" sz="54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54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mgxKiY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cwi‡ek imvqb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utonnyMJ" pitchFamily="2" charset="0"/>
              <a:ea typeface="+mj-ea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297900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1. 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Av`k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M¨vm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mgxKiYwU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wjL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4800" dirty="0">
              <a:solidFill>
                <a:schemeClr val="accent5">
                  <a:lumMod val="75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47244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2. </a:t>
            </a:r>
            <a:r>
              <a:rPr lang="en-US" sz="48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4800" dirty="0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4800" dirty="0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 GKK </a:t>
            </a:r>
            <a:r>
              <a:rPr lang="en-US" sz="4800" dirty="0" err="1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ej</a:t>
            </a:r>
            <a:r>
              <a:rPr lang="en-US" sz="4800" dirty="0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4800" dirty="0">
              <a:solidFill>
                <a:srgbClr val="CC0066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5400" b="1" i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2q</a:t>
            </a:r>
            <a:r>
              <a:rPr kumimoji="0" lang="en-US" sz="54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54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av‡ci</a:t>
            </a:r>
            <a:r>
              <a:rPr kumimoji="0" lang="en-US" sz="54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54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g~j¨vqb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cwi‡ek imvqb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utonnyMJ" pitchFamily="2" charset="0"/>
              <a:ea typeface="+mj-ea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17" grpId="0"/>
      <p:bldP spid="17" grpId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297900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1. 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Av`k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M¨vm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mgxKiYwU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wjL</a:t>
            </a:r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4800" dirty="0">
              <a:solidFill>
                <a:schemeClr val="accent5">
                  <a:lumMod val="75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47244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2. </a:t>
            </a:r>
            <a:r>
              <a:rPr lang="en-US" sz="48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4800" dirty="0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4800" dirty="0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 GKK </a:t>
            </a:r>
            <a:r>
              <a:rPr lang="en-US" sz="4800" dirty="0" err="1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ej</a:t>
            </a:r>
            <a:r>
              <a:rPr lang="en-US" sz="4800" dirty="0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4800" dirty="0">
              <a:solidFill>
                <a:srgbClr val="CC0066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5400" b="1" i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2q</a:t>
            </a:r>
            <a:r>
              <a:rPr kumimoji="0" lang="en-US" sz="54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54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av‡ci</a:t>
            </a:r>
            <a:r>
              <a:rPr kumimoji="0" lang="en-US" sz="54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54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g~j¨vqb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cwi‡ek imvqb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utonnyMJ" pitchFamily="2" charset="0"/>
              <a:ea typeface="+mj-ea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cwi‡ek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imvqb</a:t>
            </a:r>
            <a:endParaRPr lang="en-US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2562761"/>
            <a:ext cx="39369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bn-BD" sz="4800" dirty="0" smtClean="0">
                <a:solidFill>
                  <a:srgbClr val="0070C0"/>
                </a:solidFill>
                <a:latin typeface="Times New Roman" pitchFamily="18" charset="0"/>
              </a:rPr>
              <a:t>  </a:t>
            </a:r>
            <a:r>
              <a:rPr lang="en-US" sz="48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mvB‡Køvb</a:t>
            </a:r>
            <a:r>
              <a:rPr lang="en-US" sz="48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Kx</a:t>
            </a:r>
            <a:r>
              <a:rPr lang="bn-BD" sz="4800" dirty="0" smtClean="0">
                <a:solidFill>
                  <a:srgbClr val="0070C0"/>
                </a:solidFill>
                <a:latin typeface="Times New Roman" pitchFamily="18" charset="0"/>
              </a:rPr>
              <a:t>?</a:t>
            </a:r>
            <a:endParaRPr lang="en-US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78079" y="4953000"/>
            <a:ext cx="82659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bn-BD" sz="4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  </a:t>
            </a:r>
            <a:r>
              <a:rPr lang="en-US" sz="48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evqygÛ‡ji</a:t>
            </a:r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Dcv`vb</a:t>
            </a:r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¸‡</a:t>
            </a:r>
            <a:r>
              <a:rPr lang="en-US" sz="48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jvi</a:t>
            </a:r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bvg</a:t>
            </a:r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ej</a:t>
            </a:r>
            <a:r>
              <a:rPr lang="en-US" sz="4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bn-BD" sz="4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?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c~‡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e©i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cvV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hvPvB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mvims‡ÿc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cwi‡ek imvqb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utonnyMJ" pitchFamily="2" charset="0"/>
              <a:ea typeface="+mj-ea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1243310"/>
            <a:ext cx="9144000" cy="53860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4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?</a:t>
            </a:r>
            <a:endParaRPr lang="en-US" sz="34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cwi‡ek imvqb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utonnyMJ" pitchFamily="2" charset="0"/>
              <a:ea typeface="+mj-ea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 descr="Image result for adiabatic process anim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evwoi</a:t>
            </a:r>
            <a:r>
              <a:rPr lang="en-US" sz="5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KvR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" y="2668012"/>
            <a:ext cx="8305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</a:pPr>
            <a:r>
              <a:rPr lang="en-US" sz="4800" dirty="0" smtClean="0">
                <a:solidFill>
                  <a:schemeClr val="accent6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1|M¨v‡mi </a:t>
            </a:r>
            <a:r>
              <a:rPr lang="en-US" sz="4800" dirty="0" err="1" smtClean="0">
                <a:solidFill>
                  <a:schemeClr val="accent6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m~Î</a:t>
            </a:r>
            <a:r>
              <a:rPr lang="en-US" sz="4800" dirty="0" smtClean="0">
                <a:solidFill>
                  <a:schemeClr val="accent6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chemeClr val="accent6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e¨vL¨v</a:t>
            </a:r>
            <a:r>
              <a:rPr lang="en-US" sz="4800" dirty="0" smtClean="0">
                <a:solidFill>
                  <a:schemeClr val="accent6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chemeClr val="accent6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sz="4800" dirty="0" smtClean="0">
                <a:solidFill>
                  <a:schemeClr val="accent6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marL="342900" indent="-342900">
              <a:lnSpc>
                <a:spcPct val="200000"/>
              </a:lnSpc>
            </a:pPr>
            <a:r>
              <a:rPr lang="en-US" sz="4800" dirty="0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2|</a:t>
            </a:r>
            <a:r>
              <a:rPr lang="en-US" sz="48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en-US" sz="4800" dirty="0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 ‡K †Kb </a:t>
            </a:r>
            <a:r>
              <a:rPr lang="en-US" sz="4800" dirty="0" err="1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mve©Rbxb</a:t>
            </a:r>
            <a:r>
              <a:rPr lang="en-US" sz="4800" dirty="0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aªyeK</a:t>
            </a:r>
            <a:r>
              <a:rPr lang="en-US" sz="4800" dirty="0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ejv</a:t>
            </a:r>
            <a:r>
              <a:rPr lang="en-US" sz="4800" dirty="0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4800" dirty="0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?</a:t>
            </a:r>
            <a:endParaRPr lang="en-US" sz="4800" dirty="0">
              <a:solidFill>
                <a:srgbClr val="CC0066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cwi‡ek imvqb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utonnyMJ" pitchFamily="2" charset="0"/>
              <a:ea typeface="+mj-ea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1981200"/>
            <a:ext cx="4937570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6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1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utonnyMJ" pitchFamily="2" charset="0"/>
                <a:cs typeface="SutonnyMJ" pitchFamily="2" charset="0"/>
              </a:rPr>
              <a:t>`</a:t>
            </a:r>
            <a:endParaRPr lang="en-US" sz="1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295400"/>
            <a:ext cx="9144000" cy="76944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2">
                <a:lumMod val="10000"/>
                <a:alpha val="43000"/>
              </a:schemeClr>
            </a:solidFill>
          </a:ln>
          <a:scene3d>
            <a:camera prst="orthographicFront"/>
            <a:lightRig rig="threePt" dir="t"/>
          </a:scene3d>
          <a:sp3d>
            <a:bevelB prst="relaxedInset"/>
          </a:sp3d>
        </p:spPr>
        <p:txBody>
          <a:bodyPr wrap="square">
            <a:spAutoFit/>
          </a:bodyPr>
          <a:lstStyle/>
          <a:p>
            <a:r>
              <a:rPr lang="en-US" sz="4400" u="sng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AvR‡Ki</a:t>
            </a:r>
            <a:r>
              <a:rPr lang="en-US" sz="4400" u="sng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u="sng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K¬vmwU</a:t>
            </a:r>
            <a:r>
              <a:rPr lang="en-US" sz="4400" u="sng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sz="4400" u="sng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yBwU</a:t>
            </a:r>
            <a:r>
              <a:rPr lang="en-US" sz="4400" u="sng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u="sng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fv‡M</a:t>
            </a:r>
            <a:r>
              <a:rPr lang="en-US" sz="4400" u="sng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wef³ </a:t>
            </a:r>
            <a:r>
              <a:rPr lang="en-US" sz="4400" u="sng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4400" u="sng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u="sng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nj</a:t>
            </a:r>
            <a:r>
              <a:rPr lang="en-US" sz="4400" u="sng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:</a:t>
            </a:r>
            <a:endParaRPr lang="en-US" sz="4400" u="sng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667000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dirty="0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1</a:t>
            </a:r>
            <a:r>
              <a:rPr lang="en-US" sz="44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dirty="0" err="1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M¨v‡mi</a:t>
            </a:r>
            <a:r>
              <a:rPr lang="en-US" sz="4400" dirty="0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m~Î</a:t>
            </a:r>
            <a:r>
              <a:rPr lang="en-US" sz="4400" dirty="0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(</a:t>
            </a:r>
            <a:r>
              <a:rPr lang="en-US" sz="4400" dirty="0" err="1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e‡q‡ji</a:t>
            </a:r>
            <a:r>
              <a:rPr lang="en-US" sz="4400" dirty="0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m~Î</a:t>
            </a:r>
            <a:r>
              <a:rPr lang="en-US" sz="4400" dirty="0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4400" dirty="0" err="1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Pvj</a:t>
            </a:r>
            <a:r>
              <a:rPr lang="en-US" sz="4400" dirty="0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©‡mi </a:t>
            </a:r>
            <a:r>
              <a:rPr lang="en-US" sz="4400" dirty="0" err="1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m~Î</a:t>
            </a:r>
            <a:r>
              <a:rPr lang="en-US" sz="4400" dirty="0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4400" dirty="0" err="1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A¨v‡fvMv‡Wªv</a:t>
            </a:r>
            <a:r>
              <a:rPr lang="en-US" sz="4400" dirty="0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m~Î</a:t>
            </a:r>
            <a:r>
              <a:rPr lang="en-US" sz="4400" dirty="0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)</a:t>
            </a:r>
            <a:endParaRPr lang="en-US" sz="4400" dirty="0">
              <a:solidFill>
                <a:srgbClr val="002CB8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52578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2</a:t>
            </a:r>
            <a:r>
              <a:rPr lang="en-US" sz="44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dirty="0" err="1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Av`©k</a:t>
            </a:r>
            <a:r>
              <a:rPr lang="en-US" sz="4400" dirty="0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M¨vm</a:t>
            </a:r>
            <a:r>
              <a:rPr lang="en-US" sz="4400" dirty="0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CC0066"/>
                </a:solidFill>
                <a:latin typeface="SutonnyMJ" pitchFamily="2" charset="0"/>
                <a:cs typeface="SutonnyMJ" pitchFamily="2" charset="0"/>
              </a:rPr>
              <a:t>mgxKiY</a:t>
            </a:r>
            <a:endParaRPr lang="en-US" sz="4400" dirty="0" smtClean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cwi‡ek</a:t>
            </a:r>
            <a:r>
              <a:rPr lang="en-US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imvqb</a:t>
            </a:r>
            <a:endParaRPr lang="en-US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e‡q‡ji</a:t>
            </a:r>
            <a:r>
              <a:rPr lang="en-US" sz="5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m~Î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52728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w¯’i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ZvcgvÎvq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wbw`©ó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f‡ii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‡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M¨v‡mi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u="sng" dirty="0" err="1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AvqZb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H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M¨v‡mi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Ici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cÖhy³ </a:t>
            </a:r>
            <a:r>
              <a:rPr lang="en-US" sz="4800" u="sng" dirty="0" err="1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Pv‡ci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i="1" u="sng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e¨¯</a:t>
            </a:r>
            <a:r>
              <a:rPr lang="en-US" sz="4800" i="1" u="sng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ÍvbycvwZK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4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cwi‡ek imvqb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utonnyMJ" pitchFamily="2" charset="0"/>
              <a:ea typeface="+mj-ea"/>
              <a:cs typeface="SutonnyMJ" pitchFamily="2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84138" cy="1905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3352800" y="5892225"/>
            <a:ext cx="3124200" cy="58477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2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p</a:t>
            </a:r>
            <a:r>
              <a:rPr lang="en-US" sz="32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20574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MvwYwZKfv‡e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e‡q‡ji</a:t>
            </a:r>
            <a:r>
              <a:rPr lang="en-US" sz="5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m~Î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cwi‡ek imvqb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utonnyMJ" pitchFamily="2" charset="0"/>
              <a:ea typeface="+mj-ea"/>
              <a:cs typeface="SutonnyMJ" pitchFamily="2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4502150" y="3365500"/>
          <a:ext cx="139700" cy="127000"/>
        </p:xfrm>
        <a:graphic>
          <a:graphicData uri="http://schemas.openxmlformats.org/presentationml/2006/ole">
            <p:oleObj spid="_x0000_s12299" name="Equation" r:id="rId4" imgW="139680" imgH="126720" progId="Equation.3">
              <p:embed/>
            </p:oleObj>
          </a:graphicData>
        </a:graphic>
      </p:graphicFrame>
      <p:graphicFrame>
        <p:nvGraphicFramePr>
          <p:cNvPr id="12300" name="Object 12"/>
          <p:cNvGraphicFramePr>
            <a:graphicFrameLocks noChangeAspect="1"/>
          </p:cNvGraphicFramePr>
          <p:nvPr/>
        </p:nvGraphicFramePr>
        <p:xfrm>
          <a:off x="2362200" y="5943600"/>
          <a:ext cx="609600" cy="508000"/>
        </p:xfrm>
        <a:graphic>
          <a:graphicData uri="http://schemas.openxmlformats.org/presentationml/2006/ole">
            <p:oleObj spid="_x0000_s12300" name="Equation" r:id="rId5" imgW="139680" imgH="126720" progId="Equation.3">
              <p:embed/>
            </p:oleObj>
          </a:graphicData>
        </a:graphic>
      </p:graphicFrame>
      <p:graphicFrame>
        <p:nvGraphicFramePr>
          <p:cNvPr id="12301" name="Object 13"/>
          <p:cNvGraphicFramePr>
            <a:graphicFrameLocks noChangeAspect="1"/>
          </p:cNvGraphicFramePr>
          <p:nvPr/>
        </p:nvGraphicFramePr>
        <p:xfrm>
          <a:off x="2362200" y="4343400"/>
          <a:ext cx="609600" cy="508000"/>
        </p:xfrm>
        <a:graphic>
          <a:graphicData uri="http://schemas.openxmlformats.org/presentationml/2006/ole">
            <p:oleObj spid="_x0000_s12301" name="Equation" r:id="rId6" imgW="139680" imgH="126720" progId="Equation.3">
              <p:embed/>
            </p:oleObj>
          </a:graphicData>
        </a:graphic>
      </p:graphicFrame>
      <p:graphicFrame>
        <p:nvGraphicFramePr>
          <p:cNvPr id="12302" name="Object 14"/>
          <p:cNvGraphicFramePr>
            <a:graphicFrameLocks noChangeAspect="1"/>
          </p:cNvGraphicFramePr>
          <p:nvPr/>
        </p:nvGraphicFramePr>
        <p:xfrm>
          <a:off x="3124200" y="2362200"/>
          <a:ext cx="2209800" cy="2514600"/>
        </p:xfrm>
        <a:graphic>
          <a:graphicData uri="http://schemas.openxmlformats.org/presentationml/2006/ole">
            <p:oleObj spid="_x0000_s12302" name="Equation" r:id="rId7" imgW="774360" imgH="990360" progId="Equation.3">
              <p:embed/>
            </p:oleObj>
          </a:graphicData>
        </a:graphic>
      </p:graphicFrame>
      <p:graphicFrame>
        <p:nvGraphicFramePr>
          <p:cNvPr id="12303" name="Object 15"/>
          <p:cNvGraphicFramePr>
            <a:graphicFrameLocks noChangeAspect="1"/>
          </p:cNvGraphicFramePr>
          <p:nvPr/>
        </p:nvGraphicFramePr>
        <p:xfrm>
          <a:off x="1295400" y="5029200"/>
          <a:ext cx="3468688" cy="584200"/>
        </p:xfrm>
        <a:graphic>
          <a:graphicData uri="http://schemas.openxmlformats.org/presentationml/2006/ole">
            <p:oleObj spid="_x0000_s12303" name="Equation" r:id="rId8" imgW="120636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oyle's Law (Animation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2057400"/>
            <a:ext cx="9144000" cy="4800600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cwi‡ek imvqb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utonnyMJ" pitchFamily="2" charset="0"/>
              <a:ea typeface="+mj-ea"/>
              <a:cs typeface="SutonnyMJ" pitchFamily="2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e‡q‡ji</a:t>
            </a:r>
            <a:r>
              <a:rPr lang="en-US" sz="5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m~Î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2555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2575679"/>
            <a:ext cx="9144000" cy="3016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w¯’i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Pv‡c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wbw`©ó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f‡ii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M¨v‡mi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u="sng" dirty="0" err="1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AvqZb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u="sng" dirty="0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cig </a:t>
            </a:r>
            <a:r>
              <a:rPr lang="en-US" sz="4400" u="sng" dirty="0" err="1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ZvcgvÎvi</a:t>
            </a:r>
            <a:r>
              <a:rPr lang="en-US" sz="4400" u="sng" dirty="0" smtClean="0">
                <a:solidFill>
                  <a:srgbClr val="002CB8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Kjwfb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ZvcgvÎvi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u="sng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mgvbycvwZK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| </a:t>
            </a:r>
            <a:endParaRPr lang="en-US" sz="44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Pvj</a:t>
            </a:r>
            <a:r>
              <a:rPr lang="en-US" sz="5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©‡mi </a:t>
            </a:r>
            <a:r>
              <a:rPr lang="en-US" sz="5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m~Î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cwi‡ek imvqb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utonnyMJ" pitchFamily="2" charset="0"/>
              <a:ea typeface="+mj-ea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VI Charles' Law demo animation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1981200"/>
            <a:ext cx="9144000" cy="4876800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Pvj</a:t>
            </a:r>
            <a:r>
              <a:rPr lang="en-US" sz="5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©‡mi </a:t>
            </a:r>
            <a:r>
              <a:rPr lang="en-US" sz="5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m~Î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cwi‡ek imvqb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utonnyMJ" pitchFamily="2" charset="0"/>
              <a:ea typeface="+mj-ea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40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1929825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MvwYwZKfv‡e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3124200" y="2209800"/>
          <a:ext cx="990600" cy="402336"/>
        </p:xfrm>
        <a:graphic>
          <a:graphicData uri="http://schemas.openxmlformats.org/presentationml/2006/ole">
            <p:oleObj spid="_x0000_s38915" name="Equation" r:id="rId3" imgW="317160" imgH="16488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343400" y="21437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GLv‡b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aªyeK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38917" name="Object 5"/>
          <p:cNvGraphicFramePr>
            <a:graphicFrameLocks noChangeAspect="1"/>
          </p:cNvGraphicFramePr>
          <p:nvPr/>
        </p:nvGraphicFramePr>
        <p:xfrm>
          <a:off x="3048000" y="2743200"/>
          <a:ext cx="1441938" cy="323910"/>
        </p:xfrm>
        <a:graphic>
          <a:graphicData uri="http://schemas.openxmlformats.org/presentationml/2006/ole">
            <p:oleObj spid="_x0000_s38917" name="Equation" r:id="rId4" imgW="520560" imgH="164880" progId="Equation.3">
              <p:embed/>
            </p:oleObj>
          </a:graphicData>
        </a:graphic>
      </p:graphicFrame>
      <p:pic>
        <p:nvPicPr>
          <p:cNvPr id="12" name="Picture 11" descr="index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47800" y="3733800"/>
            <a:ext cx="6248400" cy="2819400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11" name="TextBox 10"/>
          <p:cNvSpPr txBox="1"/>
          <p:nvPr/>
        </p:nvSpPr>
        <p:spPr>
          <a:xfrm>
            <a:off x="2057400" y="26670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90600" y="3124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 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jLwPÎ</a:t>
            </a:r>
            <a:endParaRPr lang="en-US" sz="2400" dirty="0" smtClean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Pvj</a:t>
            </a:r>
            <a:r>
              <a:rPr lang="en-US" sz="54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©‡mi </a:t>
            </a:r>
            <a:r>
              <a:rPr lang="en-US" sz="54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m~Î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utonnyMJ" pitchFamily="2" charset="0"/>
                <a:ea typeface="+mj-ea"/>
                <a:cs typeface="SutonnyMJ" pitchFamily="2" charset="0"/>
              </a:rPr>
              <a:t>cwi‡ek imvqb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utonnyMJ" pitchFamily="2" charset="0"/>
              <a:ea typeface="+mj-ea"/>
              <a:cs typeface="SutonnyMJ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72200" y="5791200"/>
            <a:ext cx="1066800" cy="492443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2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ZvcgvÎv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276600" y="3500735"/>
            <a:ext cx="922625" cy="492443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en-US" sz="2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AvqZb</a:t>
            </a:r>
            <a:endParaRPr lang="en-US" sz="2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8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.1|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9|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2426</TotalTime>
  <Words>477</Words>
  <Application>Microsoft Office PowerPoint</Application>
  <PresentationFormat>On-screen Show (4:3)</PresentationFormat>
  <Paragraphs>99</Paragraphs>
  <Slides>23</Slides>
  <Notes>2</Notes>
  <HiddenSlides>0</HiddenSlides>
  <MMClips>2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Office Theme</vt:lpstr>
      <vt:lpstr>Equation</vt:lpstr>
      <vt:lpstr>Slide 1</vt:lpstr>
      <vt:lpstr>cwi‡ek imvqb</vt:lpstr>
      <vt:lpstr>cwi‡ek imvqb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HP</cp:lastModifiedBy>
  <cp:revision>368</cp:revision>
  <dcterms:created xsi:type="dcterms:W3CDTF">2015-04-24T03:54:46Z</dcterms:created>
  <dcterms:modified xsi:type="dcterms:W3CDTF">2016-11-19T03:10:06Z</dcterms:modified>
</cp:coreProperties>
</file>